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5" r:id="rId1"/>
  </p:sldMasterIdLst>
  <p:notesMasterIdLst>
    <p:notesMasterId r:id="rId41"/>
  </p:notesMasterIdLst>
  <p:sldIdLst>
    <p:sldId id="256" r:id="rId2"/>
    <p:sldId id="257" r:id="rId3"/>
    <p:sldId id="272" r:id="rId4"/>
    <p:sldId id="292" r:id="rId5"/>
    <p:sldId id="298" r:id="rId6"/>
    <p:sldId id="260" r:id="rId7"/>
    <p:sldId id="293" r:id="rId8"/>
    <p:sldId id="295" r:id="rId9"/>
    <p:sldId id="306" r:id="rId10"/>
    <p:sldId id="302" r:id="rId11"/>
    <p:sldId id="305" r:id="rId12"/>
    <p:sldId id="309" r:id="rId13"/>
    <p:sldId id="304" r:id="rId14"/>
    <p:sldId id="258" r:id="rId15"/>
    <p:sldId id="312" r:id="rId16"/>
    <p:sldId id="313" r:id="rId17"/>
    <p:sldId id="315" r:id="rId18"/>
    <p:sldId id="275" r:id="rId19"/>
    <p:sldId id="307" r:id="rId20"/>
    <p:sldId id="301" r:id="rId21"/>
    <p:sldId id="311" r:id="rId22"/>
    <p:sldId id="314" r:id="rId23"/>
    <p:sldId id="281" r:id="rId24"/>
    <p:sldId id="284" r:id="rId25"/>
    <p:sldId id="283" r:id="rId26"/>
    <p:sldId id="285" r:id="rId27"/>
    <p:sldId id="290" r:id="rId28"/>
    <p:sldId id="310" r:id="rId29"/>
    <p:sldId id="276" r:id="rId30"/>
    <p:sldId id="316" r:id="rId31"/>
    <p:sldId id="317" r:id="rId32"/>
    <p:sldId id="277" r:id="rId33"/>
    <p:sldId id="308" r:id="rId34"/>
    <p:sldId id="279" r:id="rId35"/>
    <p:sldId id="261" r:id="rId36"/>
    <p:sldId id="294" r:id="rId37"/>
    <p:sldId id="303" r:id="rId38"/>
    <p:sldId id="259" r:id="rId39"/>
    <p:sldId id="300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D6B5"/>
    <a:srgbClr val="9C4C9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 </a:t>
            </a:r>
            <a:endParaRPr lang="ru-RU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высшее образование 7 чел.</c:v>
                </c:pt>
                <c:pt idx="1">
                  <c:v>средне-специальное 6 чел.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0.54</c:v>
                </c:pt>
                <c:pt idx="1">
                  <c:v>0.46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266866431969473"/>
          <c:y val="0.41956783936937264"/>
          <c:w val="0.33733129956445973"/>
          <c:h val="0.2097317263718084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B050"/>
                </a:solidFill>
              </a:defRPr>
            </a:pPr>
            <a:r>
              <a:rPr lang="ru-RU" dirty="0" smtClean="0">
                <a:solidFill>
                  <a:srgbClr val="00B050"/>
                </a:solidFill>
              </a:rPr>
              <a:t> Квалификационные</a:t>
            </a:r>
            <a:r>
              <a:rPr lang="ru-RU" baseline="0" dirty="0" smtClean="0">
                <a:solidFill>
                  <a:srgbClr val="00B050"/>
                </a:solidFill>
              </a:rPr>
              <a:t> категории</a:t>
            </a:r>
            <a:endParaRPr lang="ru-RU" dirty="0">
              <a:solidFill>
                <a:srgbClr val="00B050"/>
              </a:solidFill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 высшая категория, 5 педагогов</c:v>
                </c:pt>
                <c:pt idx="1">
                  <c:v>1 кв. кат. 6 педогогов</c:v>
                </c:pt>
                <c:pt idx="2">
                  <c:v>соответствует занимаемой должности 1 педагог</c:v>
                </c:pt>
                <c:pt idx="3">
                  <c:v>без категории 1 педагог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0.39000000000000024</c:v>
                </c:pt>
                <c:pt idx="1">
                  <c:v>0.47000000000000008</c:v>
                </c:pt>
                <c:pt idx="2">
                  <c:v>7.0000000000000021E-2</c:v>
                </c:pt>
                <c:pt idx="3">
                  <c:v>7.0000000000000021E-2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13822-4032-445C-B2D6-239B81EE869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7380F-4001-4C66-A98E-7F40AE5454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07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5620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126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822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2021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159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157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763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2027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8484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2009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73188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32127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8142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2665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569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FA744-9CFE-4CFB-B055-45F72806096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111DFC-2285-40D7-905C-66A4945E9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352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95.jpeg"/><Relationship Id="rId7" Type="http://schemas.openxmlformats.org/officeDocument/2006/relationships/image" Target="../media/image98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7.jpeg"/><Relationship Id="rId4" Type="http://schemas.openxmlformats.org/officeDocument/2006/relationships/image" Target="../media/image96.jpeg"/><Relationship Id="rId9" Type="http://schemas.openxmlformats.org/officeDocument/2006/relationships/image" Target="../media/image9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7" Type="http://schemas.openxmlformats.org/officeDocument/2006/relationships/image" Target="../media/image105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190875"/>
            <a:ext cx="12192000" cy="36671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6" y="368906"/>
            <a:ext cx="8856134" cy="45719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9301" y="685800"/>
            <a:ext cx="9373808" cy="235505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Monotype Corsiva" panose="03010101010201010101" pitchFamily="66" charset="0"/>
              </a:rPr>
              <a:t>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МКДОУ  детский сад «Теремок» комбинированного вида  </a:t>
            </a:r>
          </a:p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 октября 2017года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00125" y="2314575"/>
            <a:ext cx="96726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«Родители и </a:t>
            </a:r>
            <a:r>
              <a:rPr lang="ru-RU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партнеры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воспитании </a:t>
            </a:r>
            <a:r>
              <a:rPr lang="ru-RU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детей»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177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42257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14325"/>
            <a:ext cx="8680980" cy="57270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собрания: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Информирование родителей  о результатах и перспективах деятельности МКДОУ детский сад                     «Теремок» комбинированного вида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SC095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25" y="2671762"/>
            <a:ext cx="3262313" cy="2446735"/>
          </a:xfrm>
          <a:prstGeom prst="rect">
            <a:avLst/>
          </a:prstGeom>
        </p:spPr>
      </p:pic>
      <p:pic>
        <p:nvPicPr>
          <p:cNvPr id="5" name="Рисунок 4" descr="DSC096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1500" y="3829049"/>
            <a:ext cx="3276601" cy="2457451"/>
          </a:xfrm>
          <a:prstGeom prst="rect">
            <a:avLst/>
          </a:prstGeom>
        </p:spPr>
      </p:pic>
      <p:pic>
        <p:nvPicPr>
          <p:cNvPr id="6" name="Рисунок 5" descr="DSC097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53412" y="2185989"/>
            <a:ext cx="350520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273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42257"/>
          </a:xfrm>
        </p:spPr>
        <p:txBody>
          <a:bodyPr/>
          <a:lstStyle/>
          <a:p>
            <a:pPr algn="ctr"/>
            <a:r>
              <a:rPr lang="ru-RU" dirty="0" smtClean="0"/>
              <a:t>Повестка собрания: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38943"/>
            <a:ext cx="8596668" cy="470241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Нормативно-правовая база деятельности ДОУ. 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Анализ кадровых ресурсов МКДОУ «Теремок»;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Годовые задачи ДОУ на 2017-18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уч.г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Организация образовательной деятельности в ДОУ, комплектование групп;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Особенности образовательного процесса  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Отчет по результатам обследования учителя-логопеда;</a:t>
            </a:r>
          </a:p>
          <a:p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Физкудьтурно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 -оздоровительная работа в ДОУ;</a:t>
            </a:r>
          </a:p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Организация работы по художественно-эстетическому 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развитию</a:t>
            </a:r>
            <a:r>
              <a:rPr lang="ru-RU" sz="2900" b="1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Наши достижения</a:t>
            </a:r>
          </a:p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Отчет по финансовой деятельности за 2016-2017 учебный год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Разное</a:t>
            </a:r>
          </a:p>
          <a:p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273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1513" y="0"/>
            <a:ext cx="10758487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dirty="0" smtClean="0"/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Нормативно-правовые документы, регламентирующие систему дошкольного образования в РФ 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Нормативно-правовое обеспечение системы дошкольного образования.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“Конвенция о правах ребенка” (одобрена Генеральной Ассамблеей ООН 20.11.1989) (вступила в силу для СССР 15.09.1990). 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- Концепция долгосрочного социально-экономического развития Российской Федерации до 2020 года.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ФЗ РФ «Об образовании в Российской Федерации» от 29.12.2012 № 273.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Указ Президента РФ от 07.05.2012 № 599 «О мерах по реализации государственной политики в области образования и науки».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Указ Президента РФ от 01.06.2012 № 761 «О национальной стратегии действий в интересах детей на 2012-2018 годы».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-Приказ Министерства образования и науки Российской Федерации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России) от 30 августа 2013 г. N 1014 г. Москва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"Об утверждении Порядка организации и осуществления образовательной деятельности по основным общеобразовательным программам - образовательным программам дошкольного образования"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-Приказ Министерства образования и науки Российской Федерации от 17.10.2013г. № 1155 «Об утверждении федерального государственного образовательного стандарта дошкольного образования»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-План действий по обеспечению введения Федерального государственного образовательного стандарта дошкольного образования на 2014-2016 годы, утвержденный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России от 31.12.2013 г.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Письмо Департамента общего образования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России от 28.02.2014 г. №08-249 «Комментарии к ФГОС дошкольного образования»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Постановление Главного государственного санитарного врача Российской Федерации от 15 мая 2013 г. N 26 г.  Москва от “Об утверждении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2.4.1.3049-13 “Санитарно эпидемиологические требования к устройству, содержанию и организации режима работы дошкольных образовательных организаций”.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 утверждении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2.4.1.3049-13 "Санитарно-эпидемиологические требования к устройству, содержанию и организации режима работы дошкольных образовательных организаций"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(с изменениями на 27 августа 2015 года).</a:t>
            </a:r>
            <a:r>
              <a:rPr lang="ru-RU" sz="1600" i="1" dirty="0" smtClean="0"/>
              <a:t>  </a:t>
            </a:r>
            <a:endParaRPr lang="ru-RU" sz="1600" dirty="0" smtClean="0"/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1588" y="842963"/>
            <a:ext cx="105013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Устав ДОУ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Правила внутреннего распорядка воспитанников ДОУ;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Правила приёма и комплектования воспитанников ДОУ;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Правила приема, порядка перевода и   отчисления воспитанников;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Программа развития ДОУ;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Положение об общем родительском собрании;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Положение о педагогическом совете;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Положение об общем собрании трудового коллектива;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Договор между ДОУ и родителями (законными представителями) и т.д.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41288"/>
            <a:ext cx="8596313" cy="1320800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85825" y="514351"/>
            <a:ext cx="82581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Анализ кадровых ресурсов МКДОУ (педагогических работников):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443038" y="385763"/>
          <a:ext cx="7472361" cy="5738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9258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1185863" y="791103"/>
          <a:ext cx="8001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43024" y="738661"/>
            <a:ext cx="792956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ДОУ на новый 2017-2018 учебный год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Продолжать создавать условия для реализации ФГОС ДО, основная идея которого –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«поддержка разнообразия детства»;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Привести все образовательные программы в соответствие с нормативно – правовой базой;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образованием детей инвалидов и детей с ОВЗ;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Совершенствовать работу всех участников образовательного процесса в ДОУ по формированию знаний об основах безопасности жизнедеятельности дошкольников в условиях семьи и ДОУ;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Продолжать работу по конструктивному взаимодейс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твию с семьёй в деятельности ДОУ через различные формы сотрудничества.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Продолжать создавать условия для совершенствования физкультурно-оздоровительной работы в ДОУ для обеспечения охраны жизни и здоровья детей.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3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5351" y="414336"/>
            <a:ext cx="3333750" cy="2500313"/>
          </a:xfrm>
          <a:prstGeom prst="rect">
            <a:avLst/>
          </a:prstGeom>
        </p:spPr>
      </p:pic>
      <p:pic>
        <p:nvPicPr>
          <p:cNvPr id="3" name="Рисунок 2" descr="DSC06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1563" y="371476"/>
            <a:ext cx="3290888" cy="2468166"/>
          </a:xfrm>
          <a:prstGeom prst="rect">
            <a:avLst/>
          </a:prstGeom>
        </p:spPr>
      </p:pic>
      <p:pic>
        <p:nvPicPr>
          <p:cNvPr id="4" name="Рисунок 3" descr="DSC063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2513" y="3343276"/>
            <a:ext cx="3605213" cy="2703910"/>
          </a:xfrm>
          <a:prstGeom prst="rect">
            <a:avLst/>
          </a:prstGeom>
        </p:spPr>
      </p:pic>
      <p:pic>
        <p:nvPicPr>
          <p:cNvPr id="5" name="Рисунок 4" descr="DSC063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29476" y="3386138"/>
            <a:ext cx="3733800" cy="2800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3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549" y="300038"/>
            <a:ext cx="3352798" cy="2514599"/>
          </a:xfrm>
          <a:prstGeom prst="rect">
            <a:avLst/>
          </a:prstGeom>
        </p:spPr>
      </p:pic>
      <p:pic>
        <p:nvPicPr>
          <p:cNvPr id="3" name="Рисунок 2" descr="DSC063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1426" y="1600200"/>
            <a:ext cx="3829050" cy="2871787"/>
          </a:xfrm>
          <a:prstGeom prst="rect">
            <a:avLst/>
          </a:prstGeom>
        </p:spPr>
      </p:pic>
      <p:pic>
        <p:nvPicPr>
          <p:cNvPr id="4" name="Рисунок 3" descr="DSC062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7" y="3486152"/>
            <a:ext cx="3486151" cy="2614614"/>
          </a:xfrm>
          <a:prstGeom prst="rect">
            <a:avLst/>
          </a:prstGeom>
        </p:spPr>
      </p:pic>
      <p:pic>
        <p:nvPicPr>
          <p:cNvPr id="5" name="Рисунок 4" descr="DSC063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86687" y="314325"/>
            <a:ext cx="4000502" cy="3000376"/>
          </a:xfrm>
          <a:prstGeom prst="rect">
            <a:avLst/>
          </a:prstGeom>
        </p:spPr>
      </p:pic>
      <p:pic>
        <p:nvPicPr>
          <p:cNvPr id="6" name="Рисунок 5" descr="DSC063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6700" y="3529013"/>
            <a:ext cx="3843338" cy="2882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SC063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4288" y="1757363"/>
            <a:ext cx="5181600" cy="3886200"/>
          </a:xfrm>
          <a:prstGeom prst="rect">
            <a:avLst/>
          </a:prstGeom>
        </p:spPr>
      </p:pic>
      <p:pic>
        <p:nvPicPr>
          <p:cNvPr id="4" name="Рисунок 3" descr="DSC063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4850" y="185738"/>
            <a:ext cx="3048000" cy="2286000"/>
          </a:xfrm>
          <a:prstGeom prst="rect">
            <a:avLst/>
          </a:prstGeom>
        </p:spPr>
      </p:pic>
      <p:pic>
        <p:nvPicPr>
          <p:cNvPr id="3" name="Рисунок 2" descr="DSC063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5324" y="4014788"/>
            <a:ext cx="3548063" cy="2661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009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13" y="214311"/>
            <a:ext cx="2450325" cy="1837744"/>
          </a:xfrm>
          <a:prstGeom prst="rect">
            <a:avLst/>
          </a:prstGeom>
        </p:spPr>
      </p:pic>
      <p:pic>
        <p:nvPicPr>
          <p:cNvPr id="8" name="Рисунок 7" descr="DSC028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58149" y="200025"/>
            <a:ext cx="3876675" cy="2907506"/>
          </a:xfrm>
          <a:prstGeom prst="rect">
            <a:avLst/>
          </a:prstGeom>
        </p:spPr>
      </p:pic>
      <p:pic>
        <p:nvPicPr>
          <p:cNvPr id="9" name="Рисунок 8" descr="DSC012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10100" y="271462"/>
            <a:ext cx="3205163" cy="2403872"/>
          </a:xfrm>
          <a:prstGeom prst="rect">
            <a:avLst/>
          </a:prstGeom>
        </p:spPr>
      </p:pic>
      <p:pic>
        <p:nvPicPr>
          <p:cNvPr id="2" name="Рисунок 1" descr="DSC009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57413" y="1707375"/>
            <a:ext cx="2562200" cy="1921650"/>
          </a:xfrm>
          <a:prstGeom prst="rect">
            <a:avLst/>
          </a:prstGeom>
        </p:spPr>
      </p:pic>
      <p:pic>
        <p:nvPicPr>
          <p:cNvPr id="10" name="Рисунок 9" descr="DSC082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475" y="3943350"/>
            <a:ext cx="3124200" cy="2343150"/>
          </a:xfrm>
          <a:prstGeom prst="rect">
            <a:avLst/>
          </a:prstGeom>
        </p:spPr>
      </p:pic>
      <p:pic>
        <p:nvPicPr>
          <p:cNvPr id="11" name="Рисунок 10" descr="DSC0824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81600" y="3443288"/>
            <a:ext cx="3648075" cy="2736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8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242888"/>
            <a:ext cx="3905251" cy="2928938"/>
          </a:xfrm>
          <a:prstGeom prst="rect">
            <a:avLst/>
          </a:prstGeom>
        </p:spPr>
      </p:pic>
      <p:pic>
        <p:nvPicPr>
          <p:cNvPr id="3" name="Рисунок 2" descr="DSC08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161" y="3468290"/>
            <a:ext cx="3948113" cy="2961085"/>
          </a:xfrm>
          <a:prstGeom prst="rect">
            <a:avLst/>
          </a:prstGeom>
        </p:spPr>
      </p:pic>
      <p:pic>
        <p:nvPicPr>
          <p:cNvPr id="6" name="Рисунок 5" descr="DSC082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38788" y="1371599"/>
            <a:ext cx="4933950" cy="3700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926837" cy="827314"/>
          </a:xfrm>
        </p:spPr>
        <p:txBody>
          <a:bodyPr/>
          <a:lstStyle/>
          <a:p>
            <a:pPr marL="342900" lvl="0" indent="-342900" algn="ctr">
              <a:spcBef>
                <a:spcPts val="1000"/>
              </a:spcBef>
            </a:pPr>
            <a:r>
              <a:rPr lang="ru-RU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 </a:t>
            </a:r>
            <a:endParaRPr lang="ru-RU" sz="1800" b="1" dirty="0">
              <a:solidFill>
                <a:prstClr val="black">
                  <a:lumMod val="75000"/>
                  <a:lumOff val="25000"/>
                </a:prstClr>
              </a:solidFill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90600"/>
            <a:ext cx="11133666" cy="563880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4363" y="342901"/>
            <a:ext cx="92011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Анализ комплектования МКДОУ на 2017-2018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уч.г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42925" y="1271586"/>
          <a:ext cx="9272590" cy="4852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63"/>
                <a:gridCol w="2100262"/>
                <a:gridCol w="4386265"/>
              </a:tblGrid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Возрастная 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детей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Ф.И.О. воспитателей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Вторая младшая группа «Звездочки»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Молчунова С.В.- ст. 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л, в.о.; в.к.</a:t>
                      </a:r>
                    </a:p>
                    <a:p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Федорова С.П.– ст. – 26 л, в.о.; в.к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 группа «Пчелки»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Кожина С.А.- ст.-23 г.,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ср-сп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.;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к.</a:t>
                      </a:r>
                    </a:p>
                    <a:p>
                      <a:r>
                        <a:rPr lang="ru-RU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Колонцова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В.С. 34 г., </a:t>
                      </a:r>
                      <a:r>
                        <a:rPr lang="ru-RU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ср-сп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; 1 к.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Старшая группа «Колокольчики»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Кузьмина Л.А.- 19 л.,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ср-сп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.; в.к.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Зубцова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Н.В.- 12 л., в.о. 1 к.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Подготовительная группа «Ягодки»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Тягнирядно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Г.И. 27л.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Ср-сп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;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соот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Грецик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И.Г. 10 л. в.о. 1 кв.к.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08673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ДЕТЕЙ В ДОУ: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2338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SC065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880212">
            <a:off x="3245805" y="749628"/>
            <a:ext cx="4349641" cy="3262231"/>
          </a:xfrm>
          <a:prstGeom prst="rect">
            <a:avLst/>
          </a:prstGeom>
        </p:spPr>
      </p:pic>
      <p:pic>
        <p:nvPicPr>
          <p:cNvPr id="4" name="Содержимое 3" descr="DSC06508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 rot="5044428">
            <a:off x="-354291" y="1364409"/>
            <a:ext cx="4707185" cy="3531471"/>
          </a:xfrm>
        </p:spPr>
      </p:pic>
      <p:pic>
        <p:nvPicPr>
          <p:cNvPr id="7" name="Рисунок 6" descr="DSC06518.JPG"/>
          <p:cNvPicPr>
            <a:picLocks noChangeAspect="1"/>
          </p:cNvPicPr>
          <p:nvPr/>
        </p:nvPicPr>
        <p:blipFill>
          <a:blip r:embed="rId4" cstate="print"/>
          <a:srcRect t="3333" r="11198"/>
          <a:stretch>
            <a:fillRect/>
          </a:stretch>
        </p:blipFill>
        <p:spPr>
          <a:xfrm>
            <a:off x="7224712" y="1614488"/>
            <a:ext cx="4633912" cy="3783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065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23540" y="800398"/>
            <a:ext cx="2840831" cy="2130623"/>
          </a:xfrm>
          <a:prstGeom prst="rect">
            <a:avLst/>
          </a:prstGeom>
        </p:spPr>
      </p:pic>
      <p:pic>
        <p:nvPicPr>
          <p:cNvPr id="5" name="Рисунок 4" descr="DSC06524.JPG"/>
          <p:cNvPicPr>
            <a:picLocks noChangeAspect="1"/>
          </p:cNvPicPr>
          <p:nvPr/>
        </p:nvPicPr>
        <p:blipFill>
          <a:blip r:embed="rId3" cstate="print"/>
          <a:srcRect t="16775" b="8323"/>
          <a:stretch>
            <a:fillRect/>
          </a:stretch>
        </p:blipFill>
        <p:spPr>
          <a:xfrm rot="5400000">
            <a:off x="2255043" y="1112045"/>
            <a:ext cx="3662363" cy="2057400"/>
          </a:xfrm>
          <a:prstGeom prst="rect">
            <a:avLst/>
          </a:prstGeom>
        </p:spPr>
      </p:pic>
      <p:pic>
        <p:nvPicPr>
          <p:cNvPr id="6" name="Рисунок 5" descr="DSC06521.JPG"/>
          <p:cNvPicPr>
            <a:picLocks noChangeAspect="1"/>
          </p:cNvPicPr>
          <p:nvPr/>
        </p:nvPicPr>
        <p:blipFill>
          <a:blip r:embed="rId4" cstate="print"/>
          <a:srcRect t="23333"/>
          <a:stretch>
            <a:fillRect/>
          </a:stretch>
        </p:blipFill>
        <p:spPr>
          <a:xfrm>
            <a:off x="5938838" y="171451"/>
            <a:ext cx="4905375" cy="2820591"/>
          </a:xfrm>
          <a:prstGeom prst="rect">
            <a:avLst/>
          </a:prstGeom>
        </p:spPr>
      </p:pic>
      <p:pic>
        <p:nvPicPr>
          <p:cNvPr id="7" name="Рисунок 6" descr="DSC065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46845" y="3948908"/>
            <a:ext cx="3016249" cy="2262187"/>
          </a:xfrm>
          <a:prstGeom prst="rect">
            <a:avLst/>
          </a:prstGeom>
        </p:spPr>
      </p:pic>
      <p:pic>
        <p:nvPicPr>
          <p:cNvPr id="8" name="Рисунок 7" descr="DSC0651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3737967" y="4458295"/>
            <a:ext cx="2252663" cy="1689497"/>
          </a:xfrm>
          <a:prstGeom prst="rect">
            <a:avLst/>
          </a:prstGeom>
        </p:spPr>
      </p:pic>
      <p:pic>
        <p:nvPicPr>
          <p:cNvPr id="9" name="Рисунок 8" descr="DSC06511.JPG"/>
          <p:cNvPicPr>
            <a:picLocks noChangeAspect="1"/>
          </p:cNvPicPr>
          <p:nvPr/>
        </p:nvPicPr>
        <p:blipFill>
          <a:blip r:embed="rId7" cstate="print"/>
          <a:srcRect l="14685" b="12569"/>
          <a:stretch>
            <a:fillRect/>
          </a:stretch>
        </p:blipFill>
        <p:spPr>
          <a:xfrm rot="5400000">
            <a:off x="5826005" y="3489448"/>
            <a:ext cx="3486151" cy="2679458"/>
          </a:xfrm>
          <a:prstGeom prst="rect">
            <a:avLst/>
          </a:prstGeom>
        </p:spPr>
      </p:pic>
      <p:pic>
        <p:nvPicPr>
          <p:cNvPr id="10" name="Рисунок 9" descr="DSC0651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9220400" y="3770510"/>
            <a:ext cx="2998786" cy="22490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1038" y="757237"/>
            <a:ext cx="3200400" cy="2400300"/>
          </a:xfrm>
          <a:prstGeom prst="rect">
            <a:avLst/>
          </a:prstGeom>
        </p:spPr>
      </p:pic>
      <p:pic>
        <p:nvPicPr>
          <p:cNvPr id="3" name="Рисунок 2" descr="DSC060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0050" y="185737"/>
            <a:ext cx="3005138" cy="2253854"/>
          </a:xfrm>
          <a:prstGeom prst="rect">
            <a:avLst/>
          </a:prstGeom>
        </p:spPr>
      </p:pic>
      <p:pic>
        <p:nvPicPr>
          <p:cNvPr id="4" name="Рисунок 3" descr="DSC05544.JPG"/>
          <p:cNvPicPr>
            <a:picLocks noChangeAspect="1"/>
          </p:cNvPicPr>
          <p:nvPr/>
        </p:nvPicPr>
        <p:blipFill>
          <a:blip r:embed="rId4" cstate="print"/>
          <a:srcRect l="19260" t="9083" r="13625" b="16232"/>
          <a:stretch>
            <a:fillRect/>
          </a:stretch>
        </p:blipFill>
        <p:spPr>
          <a:xfrm>
            <a:off x="785812" y="3429000"/>
            <a:ext cx="3800475" cy="3171825"/>
          </a:xfrm>
          <a:prstGeom prst="rect">
            <a:avLst/>
          </a:prstGeom>
        </p:spPr>
      </p:pic>
      <p:pic>
        <p:nvPicPr>
          <p:cNvPr id="6" name="Рисунок 5" descr="DSC05545.JPG"/>
          <p:cNvPicPr>
            <a:picLocks noChangeAspect="1"/>
          </p:cNvPicPr>
          <p:nvPr/>
        </p:nvPicPr>
        <p:blipFill>
          <a:blip r:embed="rId5" cstate="print"/>
          <a:srcRect t="27292"/>
          <a:stretch>
            <a:fillRect/>
          </a:stretch>
        </p:blipFill>
        <p:spPr>
          <a:xfrm>
            <a:off x="5224463" y="2915402"/>
            <a:ext cx="5291137" cy="28853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88" y="328613"/>
            <a:ext cx="10115550" cy="1771650"/>
          </a:xfrm>
        </p:spPr>
        <p:txBody>
          <a:bodyPr>
            <a:normAutofit fontScale="90000"/>
          </a:bodyPr>
          <a:lstStyle/>
          <a:p>
            <a:pPr algn="ctr" fontAlgn="t">
              <a:lnSpc>
                <a:spcPct val="115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/>
              <a:t> Особенности образовательного процесса: 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000" dirty="0" smtClean="0"/>
              <a:t> 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45360" y="685800"/>
            <a:ext cx="37080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4" name="Рисунок 3" descr="DSC055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96250" y="3946922"/>
            <a:ext cx="3519488" cy="2639616"/>
          </a:xfrm>
          <a:prstGeom prst="rect">
            <a:avLst/>
          </a:prstGeom>
        </p:spPr>
      </p:pic>
      <p:pic>
        <p:nvPicPr>
          <p:cNvPr id="6" name="Рисунок 5" descr="DSC055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1" y="1057275"/>
            <a:ext cx="3519488" cy="2639616"/>
          </a:xfrm>
          <a:prstGeom prst="rect">
            <a:avLst/>
          </a:prstGeom>
        </p:spPr>
      </p:pic>
      <p:pic>
        <p:nvPicPr>
          <p:cNvPr id="7" name="Рисунок 6" descr="DSC061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4324" y="1943100"/>
            <a:ext cx="3676651" cy="2757488"/>
          </a:xfrm>
          <a:prstGeom prst="rect">
            <a:avLst/>
          </a:prstGeom>
        </p:spPr>
      </p:pic>
      <p:pic>
        <p:nvPicPr>
          <p:cNvPr id="9" name="Рисунок 8" descr="DSC0557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0990" y="3904060"/>
            <a:ext cx="3690936" cy="2768202"/>
          </a:xfrm>
          <a:prstGeom prst="rect">
            <a:avLst/>
          </a:prstGeom>
        </p:spPr>
      </p:pic>
      <p:pic>
        <p:nvPicPr>
          <p:cNvPr id="10" name="Рисунок 9" descr="DSC0546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43861" y="1028700"/>
            <a:ext cx="3648075" cy="27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7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171013_0928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2438" y="452437"/>
            <a:ext cx="4555067" cy="2562225"/>
          </a:xfrm>
          <a:prstGeom prst="rect">
            <a:avLst/>
          </a:prstGeom>
        </p:spPr>
      </p:pic>
      <p:pic>
        <p:nvPicPr>
          <p:cNvPr id="3" name="Рисунок 2" descr="IMG_20171013_0921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9712" y="3236137"/>
            <a:ext cx="1862137" cy="3310465"/>
          </a:xfrm>
          <a:prstGeom prst="rect">
            <a:avLst/>
          </a:prstGeom>
        </p:spPr>
      </p:pic>
      <p:pic>
        <p:nvPicPr>
          <p:cNvPr id="34818" name="Picture 2" descr="F:\DSCF20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8762" y="285750"/>
            <a:ext cx="4133850" cy="3100388"/>
          </a:xfrm>
          <a:prstGeom prst="rect">
            <a:avLst/>
          </a:prstGeom>
          <a:noFill/>
        </p:spPr>
      </p:pic>
      <p:pic>
        <p:nvPicPr>
          <p:cNvPr id="34819" name="Picture 3" descr="F:\DSCF2107.JPG"/>
          <p:cNvPicPr>
            <a:picLocks noChangeAspect="1" noChangeArrowheads="1"/>
          </p:cNvPicPr>
          <p:nvPr/>
        </p:nvPicPr>
        <p:blipFill>
          <a:blip r:embed="rId5" cstate="print"/>
          <a:srcRect t="20243" r="28846"/>
          <a:stretch>
            <a:fillRect/>
          </a:stretch>
        </p:blipFill>
        <p:spPr bwMode="auto">
          <a:xfrm>
            <a:off x="4095750" y="3657600"/>
            <a:ext cx="3348038" cy="2814638"/>
          </a:xfrm>
          <a:prstGeom prst="rect">
            <a:avLst/>
          </a:prstGeom>
          <a:noFill/>
        </p:spPr>
      </p:pic>
      <p:pic>
        <p:nvPicPr>
          <p:cNvPr id="34820" name="Picture 4" descr="F:\DSCF21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53388" y="3886200"/>
            <a:ext cx="3028951" cy="227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" y="671513"/>
            <a:ext cx="3490913" cy="2618185"/>
          </a:xfrm>
          <a:prstGeom prst="rect">
            <a:avLst/>
          </a:prstGeom>
        </p:spPr>
      </p:pic>
      <p:pic>
        <p:nvPicPr>
          <p:cNvPr id="6" name="Рисунок 5" descr="DSC06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2488" y="-3800475"/>
            <a:ext cx="4057651" cy="3043238"/>
          </a:xfrm>
          <a:prstGeom prst="rect">
            <a:avLst/>
          </a:prstGeom>
        </p:spPr>
      </p:pic>
      <p:pic>
        <p:nvPicPr>
          <p:cNvPr id="7" name="Рисунок 6" descr="DSC064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52563" y="3886201"/>
            <a:ext cx="3148013" cy="2361010"/>
          </a:xfrm>
          <a:prstGeom prst="rect">
            <a:avLst/>
          </a:prstGeom>
        </p:spPr>
      </p:pic>
      <p:pic>
        <p:nvPicPr>
          <p:cNvPr id="8" name="Рисунок 7" descr="DSC054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52937" y="1257300"/>
            <a:ext cx="3905251" cy="2928938"/>
          </a:xfrm>
          <a:prstGeom prst="rect">
            <a:avLst/>
          </a:prstGeom>
        </p:spPr>
      </p:pic>
      <p:pic>
        <p:nvPicPr>
          <p:cNvPr id="9" name="Рисунок 8" descr="DSC055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10550" y="4029076"/>
            <a:ext cx="3448050" cy="25860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:\DSCF2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8849" y="828673"/>
            <a:ext cx="5048252" cy="3786189"/>
          </a:xfrm>
          <a:prstGeom prst="rect">
            <a:avLst/>
          </a:prstGeom>
          <a:noFill/>
        </p:spPr>
      </p:pic>
      <p:pic>
        <p:nvPicPr>
          <p:cNvPr id="35843" name="Picture 3" descr="F:\DSCF2212.JPG"/>
          <p:cNvPicPr>
            <a:picLocks noChangeAspect="1" noChangeArrowheads="1"/>
          </p:cNvPicPr>
          <p:nvPr/>
        </p:nvPicPr>
        <p:blipFill>
          <a:blip r:embed="rId3" cstate="print"/>
          <a:srcRect r="13062"/>
          <a:stretch>
            <a:fillRect/>
          </a:stretch>
        </p:blipFill>
        <p:spPr bwMode="auto">
          <a:xfrm>
            <a:off x="423862" y="2257425"/>
            <a:ext cx="4501525" cy="38833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64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8750" y="2789633"/>
            <a:ext cx="5005388" cy="3754042"/>
          </a:xfrm>
          <a:prstGeom prst="rect">
            <a:avLst/>
          </a:prstGeom>
        </p:spPr>
      </p:pic>
      <p:pic>
        <p:nvPicPr>
          <p:cNvPr id="3" name="Рисунок 2" descr="DSC06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1" y="285750"/>
            <a:ext cx="5357814" cy="4018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1637" y="657225"/>
            <a:ext cx="87582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КОРРЕКЦИОННО-РАЗВИВАЮЩАЯ  РАБОТА В ДОУ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43138" y="1795463"/>
            <a:ext cx="6243637" cy="4266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0"/>
            <a:ext cx="88439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КОМПЛЕКТОВАНИЕ  ЛОГОПЕДИЧЕСКОЙ ГРУППЫ</a:t>
            </a:r>
            <a:endParaRPr lang="ru-RU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457200" y="714375"/>
            <a:ext cx="9244013" cy="1685925"/>
          </a:xfrm>
          <a:prstGeom prst="flowChartPunchedTap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Комплектование логопедической группы осуществляет дошкольное образовательное учреждение, на базе которого он функционир</a:t>
            </a:r>
            <a:r>
              <a:rPr lang="ru-RU" b="1" i="1" dirty="0" smtClean="0"/>
              <a:t>ует.</a:t>
            </a:r>
            <a:endParaRPr lang="ru-RU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528638" y="2500314"/>
            <a:ext cx="9301163" cy="1543050"/>
          </a:xfrm>
          <a:prstGeom prst="flowChartPunchedTap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Основанием для зачисления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ребѐнка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логопедическую группу является выписка из заключения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психолого-медико-педагогической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комиссии, заявление родителя (законного представителя).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585787" y="4257675"/>
            <a:ext cx="9172576" cy="1528763"/>
          </a:xfrm>
          <a:prstGeom prst="flowChartPunchedTap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Очередность для зачисления детей на в логопедическую группу формируется с учетом возраста ребенка (приоритет имеют дети подготовительной  группы).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228600"/>
            <a:ext cx="79581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 ЛОГОПУНКТА ДОУ:</a:t>
            </a:r>
          </a:p>
          <a:p>
            <a:endParaRPr lang="ru-RU" b="1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1562" y="1200149"/>
            <a:ext cx="8358188" cy="107156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Своевременное выявление речевых нарушений у детей дошкольного возраста ( воспитанников дошкольного образовательного учреждения);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85989" y="2728912"/>
            <a:ext cx="6329362" cy="9144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Осуществление необходимой коррекции речевых нарушений у воспитанников дошкольного образовательного учреждения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7275" y="4143375"/>
            <a:ext cx="8372475" cy="152876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Осуществление консультативной помощи родителям (законным представителям), педагогам дошкольного образовательного учреждения по вопросам предупреждения и устранения речевых нарушений.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71625" y="0"/>
            <a:ext cx="81581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Участники коррекционно-образовательного процесса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014664" y="2800351"/>
            <a:ext cx="3571874" cy="1371600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Воспитанник ДОУ</a:t>
            </a:r>
            <a:endParaRPr lang="ru-RU" dirty="0">
              <a:solidFill>
                <a:srgbClr val="FFFF00"/>
              </a:solidFill>
            </a:endParaRPr>
          </a:p>
        </p:txBody>
      </p:sp>
      <p:cxnSp>
        <p:nvCxnSpPr>
          <p:cNvPr id="13" name="Прямая со стрелкой 12"/>
          <p:cNvCxnSpPr>
            <a:stCxn id="6" idx="3"/>
          </p:cNvCxnSpPr>
          <p:nvPr/>
        </p:nvCxnSpPr>
        <p:spPr>
          <a:xfrm rot="5400000">
            <a:off x="2368532" y="3902842"/>
            <a:ext cx="1100978" cy="12374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6" idx="1"/>
          </p:cNvCxnSpPr>
          <p:nvPr/>
        </p:nvCxnSpPr>
        <p:spPr>
          <a:xfrm rot="16200000" flipV="1">
            <a:off x="2790013" y="2253476"/>
            <a:ext cx="600917" cy="8945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0"/>
          </p:cNvCxnSpPr>
          <p:nvPr/>
        </p:nvCxnSpPr>
        <p:spPr>
          <a:xfrm rot="5400000" flipH="1" flipV="1">
            <a:off x="4493421" y="2464593"/>
            <a:ext cx="642938" cy="285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6" idx="7"/>
          </p:cNvCxnSpPr>
          <p:nvPr/>
        </p:nvCxnSpPr>
        <p:spPr>
          <a:xfrm rot="5400000" flipH="1" flipV="1">
            <a:off x="6217417" y="2089171"/>
            <a:ext cx="758079" cy="10660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3857625" y="757238"/>
            <a:ext cx="2057400" cy="131444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Учитель-логопед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57200" y="1243013"/>
            <a:ext cx="2200275" cy="14716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Родитель (Законный представитель)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143749" y="800100"/>
            <a:ext cx="2371725" cy="1485900"/>
          </a:xfrm>
          <a:prstGeom prst="rect">
            <a:avLst/>
          </a:prstGeom>
          <a:solidFill>
            <a:srgbClr val="9C4C9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85814" y="5129213"/>
            <a:ext cx="2986086" cy="150018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Инструктор по физической культуре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1" name="Прямая со стрелкой 40"/>
          <p:cNvCxnSpPr>
            <a:stCxn id="6" idx="5"/>
          </p:cNvCxnSpPr>
          <p:nvPr/>
        </p:nvCxnSpPr>
        <p:spPr>
          <a:xfrm>
            <a:off x="6086476" y="40005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4507263" y="3244334"/>
            <a:ext cx="253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4507263" y="3244334"/>
            <a:ext cx="253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157913" y="5014913"/>
            <a:ext cx="2800349" cy="1643062"/>
          </a:xfrm>
          <a:prstGeom prst="roundRect">
            <a:avLst/>
          </a:prstGeom>
          <a:solidFill>
            <a:srgbClr val="12D6B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Музыкальный руководитель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71838" y="3200400"/>
            <a:ext cx="2986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Воспитанник ДОУ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06496.JPG"/>
          <p:cNvPicPr>
            <a:picLocks noChangeAspect="1"/>
          </p:cNvPicPr>
          <p:nvPr/>
        </p:nvPicPr>
        <p:blipFill>
          <a:blip r:embed="rId2" cstate="print"/>
          <a:srcRect r="15366"/>
          <a:stretch>
            <a:fillRect/>
          </a:stretch>
        </p:blipFill>
        <p:spPr>
          <a:xfrm>
            <a:off x="228600" y="600075"/>
            <a:ext cx="3105150" cy="2751682"/>
          </a:xfrm>
          <a:prstGeom prst="rect">
            <a:avLst/>
          </a:prstGeom>
        </p:spPr>
      </p:pic>
      <p:pic>
        <p:nvPicPr>
          <p:cNvPr id="4" name="Рисунок 3" descr="DSC06498.JPG"/>
          <p:cNvPicPr>
            <a:picLocks noChangeAspect="1"/>
          </p:cNvPicPr>
          <p:nvPr/>
        </p:nvPicPr>
        <p:blipFill>
          <a:blip r:embed="rId3" cstate="print"/>
          <a:srcRect l="5924" t="15117" r="6435"/>
          <a:stretch>
            <a:fillRect/>
          </a:stretch>
        </p:blipFill>
        <p:spPr>
          <a:xfrm>
            <a:off x="1543051" y="3814763"/>
            <a:ext cx="3737101" cy="2714625"/>
          </a:xfrm>
          <a:prstGeom prst="rect">
            <a:avLst/>
          </a:prstGeom>
        </p:spPr>
      </p:pic>
      <p:pic>
        <p:nvPicPr>
          <p:cNvPr id="5" name="Рисунок 4" descr="DSC06499.JPG"/>
          <p:cNvPicPr>
            <a:picLocks noChangeAspect="1"/>
          </p:cNvPicPr>
          <p:nvPr/>
        </p:nvPicPr>
        <p:blipFill>
          <a:blip r:embed="rId4" cstate="print"/>
          <a:srcRect l="29271" t="20208" r="17917"/>
          <a:stretch>
            <a:fillRect/>
          </a:stretch>
        </p:blipFill>
        <p:spPr>
          <a:xfrm>
            <a:off x="8101013" y="414339"/>
            <a:ext cx="2584807" cy="2928938"/>
          </a:xfrm>
          <a:prstGeom prst="rect">
            <a:avLst/>
          </a:prstGeom>
        </p:spPr>
      </p:pic>
      <p:pic>
        <p:nvPicPr>
          <p:cNvPr id="6" name="Рисунок 5" descr="DSC06500.JPG"/>
          <p:cNvPicPr>
            <a:picLocks noChangeAspect="1"/>
          </p:cNvPicPr>
          <p:nvPr/>
        </p:nvPicPr>
        <p:blipFill>
          <a:blip r:embed="rId5" cstate="print"/>
          <a:srcRect t="20132" r="4516"/>
          <a:stretch>
            <a:fillRect/>
          </a:stretch>
        </p:blipFill>
        <p:spPr>
          <a:xfrm>
            <a:off x="6624640" y="3829050"/>
            <a:ext cx="4348162" cy="2727776"/>
          </a:xfrm>
          <a:prstGeom prst="rect">
            <a:avLst/>
          </a:prstGeom>
        </p:spPr>
      </p:pic>
      <p:pic>
        <p:nvPicPr>
          <p:cNvPr id="7" name="Рисунок 6" descr="DSC065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52838" y="471487"/>
            <a:ext cx="4033838" cy="3025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099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7388" y="675086"/>
            <a:ext cx="7829548" cy="5872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0175"/>
            <a:ext cx="8596313" cy="1143000"/>
          </a:xfrm>
        </p:spPr>
        <p:txBody>
          <a:bodyPr>
            <a:normAutofit fontScale="90000"/>
          </a:bodyPr>
          <a:lstStyle/>
          <a:p>
            <a:pPr algn="ctr" fontAlgn="t">
              <a:lnSpc>
                <a:spcPct val="115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90C226"/>
                </a:solidFill>
              </a:rPr>
              <a:t> 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14487" y="257175"/>
            <a:ext cx="9058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</a:rPr>
              <a:t>ФИЗИЧЕСКОГО РАЗВИТИЯ В ДОУ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0" y="4823817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 </a:t>
            </a:r>
            <a:endParaRPr lang="ru-RU" dirty="0"/>
          </a:p>
        </p:txBody>
      </p:sp>
      <p:pic>
        <p:nvPicPr>
          <p:cNvPr id="9" name="Рисунок 8" descr="DSC06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51" y="957263"/>
            <a:ext cx="2933700" cy="2200275"/>
          </a:xfrm>
          <a:prstGeom prst="rect">
            <a:avLst/>
          </a:prstGeom>
        </p:spPr>
      </p:pic>
      <p:pic>
        <p:nvPicPr>
          <p:cNvPr id="32770" name="Picture 2" descr="D:\Рабочий стол\с мобилы\DCIM\Camera\20170227_1149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814431">
            <a:off x="2962852" y="1781327"/>
            <a:ext cx="4639695" cy="2783817"/>
          </a:xfrm>
          <a:prstGeom prst="rect">
            <a:avLst/>
          </a:prstGeom>
          <a:noFill/>
        </p:spPr>
      </p:pic>
      <p:pic>
        <p:nvPicPr>
          <p:cNvPr id="14" name="Рисунок 13" descr="DSC005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10562" y="728662"/>
            <a:ext cx="3090863" cy="2318147"/>
          </a:xfrm>
          <a:prstGeom prst="rect">
            <a:avLst/>
          </a:prstGeom>
        </p:spPr>
      </p:pic>
      <p:pic>
        <p:nvPicPr>
          <p:cNvPr id="15" name="Рисунок 14" descr="DSC005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96213" y="4014787"/>
            <a:ext cx="3133725" cy="2350294"/>
          </a:xfrm>
          <a:prstGeom prst="rect">
            <a:avLst/>
          </a:prstGeom>
        </p:spPr>
      </p:pic>
      <p:pic>
        <p:nvPicPr>
          <p:cNvPr id="16" name="Рисунок 15" descr="DSC048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175" y="3657600"/>
            <a:ext cx="3214688" cy="241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7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44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587" y="371475"/>
            <a:ext cx="2724151" cy="2043113"/>
          </a:xfrm>
          <a:prstGeom prst="rect">
            <a:avLst/>
          </a:prstGeom>
        </p:spPr>
      </p:pic>
      <p:pic>
        <p:nvPicPr>
          <p:cNvPr id="3" name="Рисунок 2" descr="DSC028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2838" y="0"/>
            <a:ext cx="2919413" cy="2189560"/>
          </a:xfrm>
          <a:prstGeom prst="rect">
            <a:avLst/>
          </a:prstGeom>
        </p:spPr>
      </p:pic>
      <p:pic>
        <p:nvPicPr>
          <p:cNvPr id="4" name="Рисунок 3" descr="DSC029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96113" y="285750"/>
            <a:ext cx="2857500" cy="2143125"/>
          </a:xfrm>
          <a:prstGeom prst="rect">
            <a:avLst/>
          </a:prstGeom>
        </p:spPr>
      </p:pic>
      <p:pic>
        <p:nvPicPr>
          <p:cNvPr id="5" name="Рисунок 4" descr="DSC0298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0975" y="2557463"/>
            <a:ext cx="2705101" cy="2028826"/>
          </a:xfrm>
          <a:prstGeom prst="rect">
            <a:avLst/>
          </a:prstGeom>
        </p:spPr>
      </p:pic>
      <p:pic>
        <p:nvPicPr>
          <p:cNvPr id="6" name="Рисунок 5" descr="DSC030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81424" y="2286000"/>
            <a:ext cx="2762250" cy="2071688"/>
          </a:xfrm>
          <a:prstGeom prst="rect">
            <a:avLst/>
          </a:prstGeom>
        </p:spPr>
      </p:pic>
      <p:pic>
        <p:nvPicPr>
          <p:cNvPr id="7" name="Рисунок 6" descr="DSC0447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6724" y="4729162"/>
            <a:ext cx="2552700" cy="1914525"/>
          </a:xfrm>
          <a:prstGeom prst="rect">
            <a:avLst/>
          </a:prstGeom>
        </p:spPr>
      </p:pic>
      <p:pic>
        <p:nvPicPr>
          <p:cNvPr id="8" name="Рисунок 7" descr="Рисунок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1415" y="4399216"/>
            <a:ext cx="2975274" cy="2230184"/>
          </a:xfrm>
          <a:prstGeom prst="rect">
            <a:avLst/>
          </a:prstGeom>
        </p:spPr>
      </p:pic>
      <p:pic>
        <p:nvPicPr>
          <p:cNvPr id="9" name="Рисунок 8" descr="DSC0475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039100" y="4657725"/>
            <a:ext cx="2266951" cy="17002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047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412" y="2500313"/>
            <a:ext cx="4857751" cy="3643313"/>
          </a:xfrm>
          <a:prstGeom prst="rect">
            <a:avLst/>
          </a:prstGeom>
        </p:spPr>
      </p:pic>
      <p:pic>
        <p:nvPicPr>
          <p:cNvPr id="4" name="Рисунок 3" descr="DSC047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6062" y="200025"/>
            <a:ext cx="5257801" cy="3943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0175"/>
            <a:ext cx="8596313" cy="1143000"/>
          </a:xfrm>
        </p:spPr>
        <p:txBody>
          <a:bodyPr>
            <a:normAutofit fontScale="90000"/>
          </a:bodyPr>
          <a:lstStyle/>
          <a:p>
            <a:pPr algn="ctr" fontAlgn="t">
              <a:lnSpc>
                <a:spcPct val="115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90C226"/>
                </a:solidFill>
              </a:rPr>
              <a:t> 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28863" y="685800"/>
            <a:ext cx="77152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</a:t>
            </a:r>
          </a:p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РАБОТЫ ПО ХУДОЖЕСТВЕННО-ЭСТЕТИЧЕСКОМУ РАЗВИТИЮ</a:t>
            </a:r>
          </a:p>
          <a:p>
            <a:pPr algn="ctr"/>
            <a:endParaRPr lang="ru-RU" b="1" i="1" dirty="0" smtClean="0"/>
          </a:p>
          <a:p>
            <a:pPr algn="ctr"/>
            <a:endParaRPr lang="ru-RU" b="1" i="1" dirty="0" smtClean="0"/>
          </a:p>
          <a:p>
            <a:pPr algn="ctr"/>
            <a:endParaRPr lang="ru-RU" b="1" i="1" dirty="0" smtClean="0"/>
          </a:p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" y="200026"/>
            <a:ext cx="13643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01312" y="180976"/>
            <a:ext cx="1690688" cy="1407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20170324_150553.jpg"/>
          <p:cNvPicPr>
            <a:picLocks noChangeAspect="1"/>
          </p:cNvPicPr>
          <p:nvPr/>
        </p:nvPicPr>
        <p:blipFill>
          <a:blip r:embed="rId4" cstate="print"/>
          <a:srcRect b="16124"/>
          <a:stretch>
            <a:fillRect/>
          </a:stretch>
        </p:blipFill>
        <p:spPr>
          <a:xfrm rot="21150483">
            <a:off x="437455" y="2193093"/>
            <a:ext cx="2718022" cy="3799601"/>
          </a:xfrm>
          <a:prstGeom prst="rect">
            <a:avLst/>
          </a:prstGeom>
        </p:spPr>
      </p:pic>
      <p:pic>
        <p:nvPicPr>
          <p:cNvPr id="7" name="Рисунок 6" descr="20170324_1506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359466" y="2679382"/>
            <a:ext cx="3919539" cy="2351723"/>
          </a:xfrm>
          <a:prstGeom prst="rect">
            <a:avLst/>
          </a:prstGeom>
        </p:spPr>
      </p:pic>
      <p:pic>
        <p:nvPicPr>
          <p:cNvPr id="9" name="Рисунок 8" descr="20170324_150642.jpg"/>
          <p:cNvPicPr>
            <a:picLocks noChangeAspect="1"/>
          </p:cNvPicPr>
          <p:nvPr/>
        </p:nvPicPr>
        <p:blipFill>
          <a:blip r:embed="rId6" cstate="print"/>
          <a:srcRect l="9800" r="28798"/>
          <a:stretch>
            <a:fillRect/>
          </a:stretch>
        </p:blipFill>
        <p:spPr>
          <a:xfrm rot="5688351">
            <a:off x="7023501" y="1658402"/>
            <a:ext cx="2310155" cy="2257425"/>
          </a:xfrm>
          <a:prstGeom prst="rect">
            <a:avLst/>
          </a:prstGeom>
        </p:spPr>
      </p:pic>
      <p:pic>
        <p:nvPicPr>
          <p:cNvPr id="10" name="Рисунок 9" descr="20170324_150721.jpg"/>
          <p:cNvPicPr>
            <a:picLocks noChangeAspect="1"/>
          </p:cNvPicPr>
          <p:nvPr/>
        </p:nvPicPr>
        <p:blipFill>
          <a:blip r:embed="rId7" cstate="print"/>
          <a:srcRect r="23514"/>
          <a:stretch>
            <a:fillRect/>
          </a:stretch>
        </p:blipFill>
        <p:spPr>
          <a:xfrm rot="5980884">
            <a:off x="8875251" y="4294331"/>
            <a:ext cx="269557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7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Рабочий стол\с мобилы\DCIM\Camera\20170517_115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143464">
            <a:off x="-35952" y="2020681"/>
            <a:ext cx="4382547" cy="2629528"/>
          </a:xfrm>
          <a:prstGeom prst="rect">
            <a:avLst/>
          </a:prstGeom>
          <a:noFill/>
        </p:spPr>
      </p:pic>
      <p:pic>
        <p:nvPicPr>
          <p:cNvPr id="3" name="Рисунок 2" descr="DSC012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93266">
            <a:off x="8602233" y="1517443"/>
            <a:ext cx="3270590" cy="4360788"/>
          </a:xfrm>
          <a:prstGeom prst="rect">
            <a:avLst/>
          </a:prstGeom>
        </p:spPr>
      </p:pic>
      <p:pic>
        <p:nvPicPr>
          <p:cNvPr id="5" name="Рисунок 4" descr="DSC012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96698" y="1489587"/>
            <a:ext cx="3795252" cy="28464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8788" y="657225"/>
            <a:ext cx="74152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Участие детей в  районных конкурсах по ПДД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5817" y="1657350"/>
            <a:ext cx="3105997" cy="4271963"/>
          </a:xfrm>
          <a:prstGeom prst="rect">
            <a:avLst/>
          </a:prstGeom>
        </p:spPr>
      </p:pic>
      <p:pic>
        <p:nvPicPr>
          <p:cNvPr id="4" name="Рисунок 3" descr="грамота 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21650">
            <a:off x="702530" y="1600200"/>
            <a:ext cx="2912208" cy="4005427"/>
          </a:xfrm>
          <a:prstGeom prst="rect">
            <a:avLst/>
          </a:prstGeom>
        </p:spPr>
      </p:pic>
      <p:pic>
        <p:nvPicPr>
          <p:cNvPr id="5" name="Рисунок 4" descr="грамота 2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79975">
            <a:off x="8189180" y="1071562"/>
            <a:ext cx="3555146" cy="48897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Молчунова Светлана Владимировна - Диплом I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8040">
            <a:off x="5057737" y="3958070"/>
            <a:ext cx="1986000" cy="28092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0175"/>
            <a:ext cx="8596313" cy="1143000"/>
          </a:xfrm>
        </p:spPr>
        <p:txBody>
          <a:bodyPr>
            <a:normAutofit fontScale="90000"/>
          </a:bodyPr>
          <a:lstStyle/>
          <a:p>
            <a:pPr algn="ctr" fontAlgn="t">
              <a:lnSpc>
                <a:spcPct val="115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90C226"/>
                </a:solidFill>
              </a:rPr>
              <a:t> 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r>
              <a:rPr lang="ru-RU" sz="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2901" y="242888"/>
            <a:ext cx="9758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педагогов  во всероссийских и международных конкурсах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Грецик Ирина Григорьевн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3038" y="3471862"/>
            <a:ext cx="2272642" cy="3214688"/>
          </a:xfrm>
          <a:prstGeom prst="rect">
            <a:avLst/>
          </a:prstGeom>
        </p:spPr>
      </p:pic>
      <p:pic>
        <p:nvPicPr>
          <p:cNvPr id="4" name="Рисунок 3" descr="Песегова Наталья Васильевна - Диплом 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86" y="800099"/>
            <a:ext cx="2090831" cy="2957513"/>
          </a:xfrm>
          <a:prstGeom prst="rect">
            <a:avLst/>
          </a:prstGeom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0097860" y="185738"/>
          <a:ext cx="2094140" cy="2963225"/>
        </p:xfrm>
        <a:graphic>
          <a:graphicData uri="http://schemas.openxmlformats.org/presentationml/2006/ole">
            <p:oleObj spid="_x0000_s2050" name="Acrobat Document" r:id="rId6" imgW="5667139" imgH="8019997" progId="AcroExch.Document.7">
              <p:embed/>
            </p:oleObj>
          </a:graphicData>
        </a:graphic>
      </p:graphicFrame>
      <p:pic>
        <p:nvPicPr>
          <p:cNvPr id="2051" name="Picture 3" descr="D:\Рабочий стол\всероссийские конкурсы\teremok1979@yandex.ru\Наградной ноябрь педагоги\Бусыгина Ольга Александровна - Диплом 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59" y="1183262"/>
            <a:ext cx="2486027" cy="3516042"/>
          </a:xfrm>
          <a:prstGeom prst="rect">
            <a:avLst/>
          </a:prstGeom>
          <a:noFill/>
        </p:spPr>
      </p:pic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9825037" y="3397098"/>
          <a:ext cx="2264105" cy="3203727"/>
        </p:xfrm>
        <a:graphic>
          <a:graphicData uri="http://schemas.openxmlformats.org/presentationml/2006/ole">
            <p:oleObj spid="_x0000_s2052" name="Acrobat Document" r:id="rId8" imgW="5667139" imgH="8019997" progId="AcroExch.Document.7">
              <p:embed/>
            </p:oleObj>
          </a:graphicData>
        </a:graphic>
      </p:graphicFrame>
      <p:pic>
        <p:nvPicPr>
          <p:cNvPr id="2053" name="Picture 5" descr="D:\Рабочий стол\всероссийские конкурсы\teremok1979@yandex.ru\Наградной ноябрь педагоги\Фёдорова Светлана Петровна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35350" y="1335088"/>
            <a:ext cx="3208337" cy="2268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237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00388" y="171450"/>
            <a:ext cx="65722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Достижения наших воспитанников: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Рабочий стол\всероссийские конкурсы\Папки на конкурсы Всероссийские\инновация\ноябрь\на конкурс Шабалина И.П\на конкурс Комолятова Н\Комолятова Надежда Диплом 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61263">
            <a:off x="249645" y="434091"/>
            <a:ext cx="2394895" cy="3387153"/>
          </a:xfrm>
          <a:prstGeom prst="rect">
            <a:avLst/>
          </a:prstGeom>
          <a:noFill/>
        </p:spPr>
      </p:pic>
      <p:pic>
        <p:nvPicPr>
          <p:cNvPr id="1027" name="Picture 3" descr="D:\Рабочий стол\всероссийские конкурсы\Папки на конкурсы Всероссийские\инновация\ноябрь\на конкурс Шабалина И.П\на конкурс Шалова Д\Шалова Дарья Диплом I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88005">
            <a:off x="9358802" y="190362"/>
            <a:ext cx="2545390" cy="3600000"/>
          </a:xfrm>
          <a:prstGeom prst="rect">
            <a:avLst/>
          </a:prstGeom>
          <a:noFill/>
        </p:spPr>
      </p:pic>
      <p:pic>
        <p:nvPicPr>
          <p:cNvPr id="1028" name="Picture 4" descr="D:\Рабочий стол\всероссийские конкурсы\наградной декабрь\нагр. мл\семья Гайдук Ивана - Диплом 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3207" y="2043114"/>
            <a:ext cx="2879076" cy="4071938"/>
          </a:xfrm>
          <a:prstGeom prst="rect">
            <a:avLst/>
          </a:prstGeom>
          <a:noFill/>
        </p:spPr>
      </p:pic>
      <p:pic>
        <p:nvPicPr>
          <p:cNvPr id="1029" name="Picture 5" descr="D:\Рабочий стол\всероссийские конкурсы\инициатива февраль\наградной м-л\Сапронов Константи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02461">
            <a:off x="345161" y="3910004"/>
            <a:ext cx="2084388" cy="2947995"/>
          </a:xfrm>
          <a:prstGeom prst="rect">
            <a:avLst/>
          </a:prstGeom>
          <a:noFill/>
        </p:spPr>
      </p:pic>
      <p:pic>
        <p:nvPicPr>
          <p:cNvPr id="1030" name="Picture 6" descr="D:\Рабочий стол\всероссийские конкурсы\инициатива февраль\наградной м-л\Семья Молчуновой Елизаветы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0738" y="796534"/>
            <a:ext cx="2750270" cy="3889766"/>
          </a:xfrm>
          <a:prstGeom prst="rect">
            <a:avLst/>
          </a:prstGeom>
          <a:noFill/>
        </p:spPr>
      </p:pic>
      <p:pic>
        <p:nvPicPr>
          <p:cNvPr id="1031" name="Picture 7" descr="D:\Рабочий стол\всероссийские конкурсы\teremok1979@yandex.ru\Ершова Яна - Диплом 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121325">
            <a:off x="8492933" y="3456105"/>
            <a:ext cx="2212976" cy="3129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SC063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52937" y="4246958"/>
            <a:ext cx="3119438" cy="2339579"/>
          </a:xfrm>
          <a:prstGeom prst="rect">
            <a:avLst/>
          </a:prstGeom>
        </p:spPr>
      </p:pic>
      <p:pic>
        <p:nvPicPr>
          <p:cNvPr id="2" name="Рисунок 1" descr="DSC063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2450" y="414338"/>
            <a:ext cx="2914651" cy="2185988"/>
          </a:xfrm>
          <a:prstGeom prst="rect">
            <a:avLst/>
          </a:prstGeom>
        </p:spPr>
      </p:pic>
      <p:pic>
        <p:nvPicPr>
          <p:cNvPr id="4" name="Рисунок 3" descr="DSC063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67214" y="285751"/>
            <a:ext cx="3086099" cy="2314574"/>
          </a:xfrm>
          <a:prstGeom prst="rect">
            <a:avLst/>
          </a:prstGeom>
        </p:spPr>
      </p:pic>
      <p:pic>
        <p:nvPicPr>
          <p:cNvPr id="6" name="Рисунок 5" descr="DSC063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9550" y="4229100"/>
            <a:ext cx="3176588" cy="2382441"/>
          </a:xfrm>
          <a:prstGeom prst="rect">
            <a:avLst/>
          </a:prstGeom>
        </p:spPr>
      </p:pic>
      <p:pic>
        <p:nvPicPr>
          <p:cNvPr id="5" name="Рисунок 4" descr="DSC0637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24099" y="2185988"/>
            <a:ext cx="3348038" cy="2511029"/>
          </a:xfrm>
          <a:prstGeom prst="rect">
            <a:avLst/>
          </a:prstGeom>
        </p:spPr>
      </p:pic>
      <p:pic>
        <p:nvPicPr>
          <p:cNvPr id="9" name="Рисунок 8" descr="DSC06279.JPG"/>
          <p:cNvPicPr>
            <a:picLocks noChangeAspect="1"/>
          </p:cNvPicPr>
          <p:nvPr/>
        </p:nvPicPr>
        <p:blipFill>
          <a:blip r:embed="rId7" cstate="print"/>
          <a:srcRect r="15294"/>
          <a:stretch>
            <a:fillRect/>
          </a:stretch>
        </p:blipFill>
        <p:spPr>
          <a:xfrm rot="5400000">
            <a:off x="8547731" y="459660"/>
            <a:ext cx="2786062" cy="2466818"/>
          </a:xfrm>
          <a:prstGeom prst="rect">
            <a:avLst/>
          </a:prstGeom>
        </p:spPr>
      </p:pic>
      <p:pic>
        <p:nvPicPr>
          <p:cNvPr id="10" name="Рисунок 9" descr="DSC0627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8222954" y="3647978"/>
            <a:ext cx="3420267" cy="256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0163" y="130628"/>
            <a:ext cx="9515475" cy="664029"/>
          </a:xfrm>
        </p:spPr>
        <p:txBody>
          <a:bodyPr>
            <a:norm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Отчет по финансовой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деятельности за 2016-2017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учебный год;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79850670"/>
              </p:ext>
            </p:extLst>
          </p:nvPr>
        </p:nvGraphicFramePr>
        <p:xfrm>
          <a:off x="428625" y="457200"/>
          <a:ext cx="10858221" cy="62565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00679">
                  <a:extLst>
                    <a:ext uri="{9D8B030D-6E8A-4147-A177-3AD203B41FA5}">
                      <a16:colId xmlns:a16="http://schemas.microsoft.com/office/drawing/2014/main" xmlns="" val="2932627861"/>
                    </a:ext>
                  </a:extLst>
                </a:gridCol>
                <a:gridCol w="7427186">
                  <a:extLst>
                    <a:ext uri="{9D8B030D-6E8A-4147-A177-3AD203B41FA5}">
                      <a16:colId xmlns:a16="http://schemas.microsoft.com/office/drawing/2014/main" xmlns="" val="819516621"/>
                    </a:ext>
                  </a:extLst>
                </a:gridCol>
                <a:gridCol w="3130356">
                  <a:extLst>
                    <a:ext uri="{9D8B030D-6E8A-4147-A177-3AD203B41FA5}">
                      <a16:colId xmlns:a16="http://schemas.microsoft.com/office/drawing/2014/main" xmlns="" val="2585836349"/>
                    </a:ext>
                  </a:extLst>
                </a:gridCol>
              </a:tblGrid>
              <a:tr h="3197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 п/п</a:t>
                      </a:r>
                      <a:endParaRPr lang="ru-RU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Мероприятия</a:t>
                      </a:r>
                      <a:endParaRPr lang="ru-RU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Объем   финансирования </a:t>
                      </a:r>
                      <a:endParaRPr lang="ru-RU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8964702"/>
                  </a:ext>
                </a:extLst>
              </a:tr>
              <a:tr h="21425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1.  Ремонтные 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402329"/>
                  </a:ext>
                </a:extLst>
              </a:tr>
              <a:tr h="79471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Косметический  ремонт </a:t>
                      </a:r>
                      <a:r>
                        <a:rPr lang="ru-RU" sz="1100" b="1" i="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групповых</a:t>
                      </a:r>
                      <a:r>
                        <a:rPr lang="ru-RU" sz="1100" b="1" i="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комнат , приемных и других помещений ДОУ, 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Покраска лестничных проемов,</a:t>
                      </a:r>
                      <a:endParaRPr lang="ru-RU" sz="1100" b="1" i="1" kern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обоев в кабинета заведующей, методический кабинет,</a:t>
                      </a:r>
                      <a:r>
                        <a:rPr lang="ru-RU" sz="1100" b="1" i="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логопедический кабинет, кабинет преподавателя ИЗО, у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становка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2-х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дверей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 подготовительной группе, п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риобретение новой ванны, р</a:t>
                      </a:r>
                      <a:r>
                        <a:rPr lang="ru-RU" sz="1100" b="1" i="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емонт и покраска малых форм на участках</a:t>
                      </a:r>
                      <a:endParaRPr lang="ru-RU" sz="1100" b="1" i="1" kern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40000-00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4460663"/>
                  </a:ext>
                </a:extLst>
              </a:tr>
              <a:tr h="214254">
                <a:tc gridSpan="2"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2. Другие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виды работ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1" kern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Светильники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5588-00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Водосчетчик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4750-00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4 детских раковин  в двух группах, установка 4 раковин для взрослых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35000--00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канализационных труб на  выходе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из 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кухни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69000-00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Установка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перегородки в прачечной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14000-00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Цветной принтер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50270398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Канцелярские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товары для образовательной деятельности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61000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Подписка периодической литературы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Заправка </a:t>
                      </a:r>
                      <a:r>
                        <a:rPr lang="ru-RU" sz="1100" b="1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катриджа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Ванна для</a:t>
                      </a: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рыбы на пищеблок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7000-00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Видеокамеры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17160-00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Испытание  пожарных лестниц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29650-00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Приобретения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Стол в кабинет заведующей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7507-00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4350743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Жалюзи в 2 спальни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25220-00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2-х паласов и 2-х дорожек в приемную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13348-00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спецодежды для персонала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18200-00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72916615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Дезсредства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1000-00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5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Иное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43921992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Прохождение мед. осмотра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45000-00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23173768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по пожарной 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безопасности и охране труда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7650-00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3560591"/>
                  </a:ext>
                </a:extLst>
              </a:tr>
              <a:tr h="214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Атттестация</a:t>
                      </a: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рабочих мест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15600-00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21" marR="38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91781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6887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7238" y="257175"/>
            <a:ext cx="88011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Мы говорим слова благодарности всем нашим родителям, которые оказали помощь в проведении ремонтных работ и подготовке группы к новому учебному году.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SC01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2551" y="2586037"/>
            <a:ext cx="4533900" cy="3400425"/>
          </a:xfrm>
          <a:prstGeom prst="rect">
            <a:avLst/>
          </a:prstGeom>
        </p:spPr>
      </p:pic>
      <p:pic>
        <p:nvPicPr>
          <p:cNvPr id="6" name="Рисунок 5" descr="DSC016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67525" y="1814513"/>
            <a:ext cx="4762500" cy="3571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4D4D4D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4D4D4D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1872</TotalTime>
  <Words>1103</Words>
  <Application>Microsoft Office PowerPoint</Application>
  <PresentationFormat>Произвольный</PresentationFormat>
  <Paragraphs>198</Paragraphs>
  <Slides>39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Аспект</vt:lpstr>
      <vt:lpstr>Acrobat Document</vt:lpstr>
      <vt:lpstr> </vt:lpstr>
      <vt:lpstr> </vt:lpstr>
      <vt:lpstr>Повестка собрания:</vt:lpstr>
      <vt:lpstr>Слайд 4</vt:lpstr>
      <vt:lpstr>Слайд 5</vt:lpstr>
      <vt:lpstr>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 </vt:lpstr>
      <vt:lpstr>Слайд 15</vt:lpstr>
      <vt:lpstr>Слайд 16</vt:lpstr>
      <vt:lpstr>Слайд 17</vt:lpstr>
      <vt:lpstr>  Особенности образовательного процесса:    5.            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            5.             </vt:lpstr>
      <vt:lpstr>Слайд 30</vt:lpstr>
      <vt:lpstr>Слайд 31</vt:lpstr>
      <vt:lpstr>            5.             </vt:lpstr>
      <vt:lpstr>Слайд 33</vt:lpstr>
      <vt:lpstr>Слайд 34</vt:lpstr>
      <vt:lpstr>            5.             </vt:lpstr>
      <vt:lpstr>Слайд 36</vt:lpstr>
      <vt:lpstr>Слайд 37</vt:lpstr>
      <vt:lpstr>Отчет по финансовой деятельности за 2016-2017 учебный год; </vt:lpstr>
      <vt:lpstr>Слайд 39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Общее родительское собрание </dc:title>
  <dc:creator>я</dc:creator>
  <cp:lastModifiedBy>Userok</cp:lastModifiedBy>
  <cp:revision>175</cp:revision>
  <dcterms:created xsi:type="dcterms:W3CDTF">2016-09-12T08:36:44Z</dcterms:created>
  <dcterms:modified xsi:type="dcterms:W3CDTF">2018-04-02T04:19:48Z</dcterms:modified>
</cp:coreProperties>
</file>